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080" r:id="rId1"/>
  </p:sldMasterIdLst>
  <p:sldIdLst>
    <p:sldId id="256" r:id="rId2"/>
    <p:sldId id="257" r:id="rId3"/>
    <p:sldId id="258" r:id="rId4"/>
    <p:sldId id="259" r:id="rId5"/>
    <p:sldId id="277" r:id="rId6"/>
    <p:sldId id="278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511DD2-E029-4CF6-AD76-5E550ABA5B8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D3210F-4DB6-45C1-ACB8-BB33A91203E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458200" cy="1219200"/>
          </a:xfrm>
        </p:spPr>
        <p:txBody>
          <a:bodyPr>
            <a:noAutofit/>
          </a:bodyPr>
          <a:lstStyle/>
          <a:p>
            <a:pPr algn="ctr"/>
            <a:r>
              <a:rPr lang="en-US" sz="25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SISTEM  PENDUKUNG  KEPUTUSAN</a:t>
            </a:r>
            <a:br>
              <a:rPr lang="en-US" sz="25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5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PENENTUAN SISTEM KEWASPADAAN PANGAN </a:t>
            </a:r>
            <a:r>
              <a:rPr lang="en-US" sz="25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DAN GIZI DALAM MEWUJUDKAN KETAHANAN PANGAN MENGGUNAKAN METODE TOPSIS  </a:t>
            </a:r>
            <a:r>
              <a:rPr lang="en-US" sz="25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5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752600"/>
            <a:ext cx="8610600" cy="68580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latin typeface="Adobe Caslon Pro Bold" pitchFamily="18" charset="0"/>
              </a:rPr>
              <a:t>STUDI KASUS  PADA  BADAN KETAHANAN PANGAN DAN PUSAT INFORMASI JAGUNG PROVINSI GORONTALO </a:t>
            </a:r>
            <a:endParaRPr lang="en-US" sz="1600" dirty="0">
              <a:latin typeface="Adobe Caslon Pro Bol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2362200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Adobe Caslon Pro Bold" pitchFamily="18" charset="0"/>
              </a:rPr>
              <a:t>OLEH</a:t>
            </a:r>
          </a:p>
          <a:p>
            <a:pPr algn="ctr"/>
            <a:r>
              <a:rPr lang="en-US" sz="1600" dirty="0" smtClean="0">
                <a:latin typeface="Adobe Caslon Pro Bold" pitchFamily="18" charset="0"/>
              </a:rPr>
              <a:t>SRI  YULINDA PAHRUN</a:t>
            </a:r>
          </a:p>
          <a:p>
            <a:pPr algn="ctr"/>
            <a:r>
              <a:rPr lang="en-US" sz="1600" dirty="0" smtClean="0">
                <a:latin typeface="Adobe Caslon Pro Bold" pitchFamily="18" charset="0"/>
              </a:rPr>
              <a:t>T3113120</a:t>
            </a:r>
            <a:endParaRPr lang="en-US" sz="1600" dirty="0">
              <a:latin typeface="Adobe Caslon Pro Bold" pitchFamily="18" charset="0"/>
            </a:endParaRPr>
          </a:p>
        </p:txBody>
      </p:sp>
      <p:pic>
        <p:nvPicPr>
          <p:cNvPr id="5" name="Picture 4" descr="Unisan Asli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100000"/>
          </a:blip>
          <a:srcRect/>
          <a:stretch>
            <a:fillRect/>
          </a:stretch>
        </p:blipFill>
        <p:spPr bwMode="auto">
          <a:xfrm>
            <a:off x="3886200" y="3276600"/>
            <a:ext cx="1752600" cy="1647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57400" y="5105400"/>
            <a:ext cx="5257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PROGRAM SARJANA</a:t>
            </a:r>
            <a:endParaRPr lang="id-ID" sz="23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FAKULTAS ILMU</a:t>
            </a:r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KOMPUTER</a:t>
            </a:r>
            <a:endParaRPr lang="en-US" sz="23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UNIVERSITAS ICHSAN</a:t>
            </a:r>
          </a:p>
          <a:p>
            <a:pPr algn="ctr"/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GORONTALO</a:t>
            </a:r>
          </a:p>
          <a:p>
            <a:pPr algn="ctr"/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2 0 1 </a:t>
            </a:r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en-US" sz="2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477000" y="2286000"/>
            <a:ext cx="2438400" cy="1447800"/>
            <a:chOff x="6435" y="7245"/>
            <a:chExt cx="3645" cy="2252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6435" y="7665"/>
              <a:ext cx="3645" cy="18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id-ID" sz="1100" dirty="0" smtClean="0"/>
                <a:t>Membangun </a:t>
              </a:r>
              <a:r>
                <a:rPr lang="en-US" sz="1100" dirty="0" err="1" smtClean="0"/>
                <a:t>sebuah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Sistem Pendukung Keputusan 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id-ID" sz="1100" dirty="0" smtClean="0"/>
                <a:t> Dengan Metode </a:t>
              </a:r>
              <a:r>
                <a:rPr lang="id-ID" sz="1100" i="1" dirty="0" smtClean="0"/>
                <a:t>TOPSIS</a:t>
              </a: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6435" y="7245"/>
              <a:ext cx="3645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Solusi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200400" y="2596515"/>
            <a:ext cx="2181225" cy="908685"/>
            <a:chOff x="2280" y="7830"/>
            <a:chExt cx="3645" cy="1185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280" y="8250"/>
              <a:ext cx="3645" cy="76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Sistem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id-ID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r>
                <a:rPr lang="en-US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erjalan</a:t>
              </a:r>
              <a:endParaRPr lang="id-ID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lvl="0" indent="-342900" algn="just">
                <a:lnSpc>
                  <a:spcPct val="115000"/>
                </a:lnSpc>
                <a:spcAft>
                  <a:spcPts val="1000"/>
                </a:spcAft>
                <a:buFont typeface="+mj-lt"/>
                <a:buAutoNum type="arabicPeriod"/>
              </a:pPr>
              <a:r>
                <a:rPr lang="en-US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Sistem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id-ID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Diusulkan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280" y="7830"/>
              <a:ext cx="3645" cy="4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Analisa</a:t>
              </a:r>
              <a:r>
                <a:rPr lang="en-US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Sistem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0" y="2393340"/>
            <a:ext cx="2362200" cy="1496060"/>
            <a:chOff x="2280" y="9300"/>
            <a:chExt cx="3645" cy="1950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280" y="9720"/>
              <a:ext cx="3645" cy="15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Font typeface="+mj-lt"/>
                <a:buAutoNum type="arabicPeriod"/>
              </a:pPr>
              <a:r>
                <a:rPr lang="en-US" sz="1000" dirty="0" err="1" smtClean="0"/>
                <a:t>Desain</a:t>
              </a:r>
              <a:r>
                <a:rPr lang="en-US" sz="1000" dirty="0" smtClean="0"/>
                <a:t> </a:t>
              </a:r>
              <a:r>
                <a:rPr lang="id-ID" sz="1000" dirty="0" smtClean="0"/>
                <a:t>Model</a:t>
              </a:r>
              <a:endParaRPr lang="en-US" sz="10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000" dirty="0" err="1" smtClean="0"/>
                <a:t>Desain</a:t>
              </a:r>
              <a:r>
                <a:rPr lang="en-US" sz="1000" dirty="0" smtClean="0"/>
                <a:t> </a:t>
              </a:r>
              <a:r>
                <a:rPr lang="id-ID" sz="1000" dirty="0" smtClean="0"/>
                <a:t>User Interface </a:t>
              </a:r>
              <a:endParaRPr lang="en-US" sz="1000" dirty="0" smtClean="0"/>
            </a:p>
            <a:p>
              <a:pPr lvl="0">
                <a:buFont typeface="Courier New" pitchFamily="49" charset="0"/>
                <a:buChar char="o"/>
              </a:pPr>
              <a:r>
                <a:rPr lang="en-US" sz="1000" dirty="0" smtClean="0"/>
                <a:t> </a:t>
              </a:r>
              <a:r>
                <a:rPr lang="en-US" sz="1000" dirty="0" smtClean="0"/>
                <a:t>    </a:t>
              </a:r>
              <a:r>
                <a:rPr lang="id-ID" sz="1000" dirty="0" smtClean="0"/>
                <a:t>Desain </a:t>
              </a:r>
              <a:r>
                <a:rPr lang="id-ID" sz="1000" dirty="0" smtClean="0"/>
                <a:t>Output</a:t>
              </a:r>
              <a:endParaRPr lang="en-US" sz="1000" dirty="0" smtClean="0"/>
            </a:p>
            <a:p>
              <a:pPr lvl="0">
                <a:buFont typeface="Courier New" pitchFamily="49" charset="0"/>
                <a:buChar char="o"/>
              </a:pPr>
              <a:r>
                <a:rPr lang="en-US" sz="1000" dirty="0" smtClean="0"/>
                <a:t>     </a:t>
              </a:r>
              <a:r>
                <a:rPr lang="id-ID" sz="1000" dirty="0" smtClean="0"/>
                <a:t>Desain </a:t>
              </a:r>
              <a:r>
                <a:rPr lang="id-ID" sz="1000" dirty="0" smtClean="0"/>
                <a:t>Input</a:t>
              </a:r>
              <a:endParaRPr lang="en-US" sz="1000" dirty="0" smtClean="0"/>
            </a:p>
            <a:p>
              <a:pPr lvl="0">
                <a:buFont typeface="Courier New" pitchFamily="49" charset="0"/>
                <a:buChar char="o"/>
              </a:pPr>
              <a:r>
                <a:rPr lang="en-US" sz="1000" dirty="0" smtClean="0"/>
                <a:t>     </a:t>
              </a:r>
              <a:r>
                <a:rPr lang="id-ID" sz="1000" dirty="0" smtClean="0"/>
                <a:t>Desain </a:t>
              </a:r>
              <a:r>
                <a:rPr lang="id-ID" sz="1000" dirty="0" smtClean="0"/>
                <a:t>Menu Utama</a:t>
              </a:r>
              <a:endParaRPr lang="en-US" sz="1000" dirty="0" smtClean="0"/>
            </a:p>
            <a:p>
              <a:pPr marL="228600" lvl="0" indent="-228600"/>
              <a:r>
                <a:rPr lang="en-US" sz="1000" dirty="0" smtClean="0"/>
                <a:t>3.    </a:t>
              </a:r>
              <a:r>
                <a:rPr lang="en-US" sz="1000" dirty="0" err="1" smtClean="0"/>
                <a:t>Desain</a:t>
              </a:r>
              <a:r>
                <a:rPr lang="en-US" sz="1000" dirty="0" smtClean="0"/>
                <a:t> </a:t>
              </a:r>
              <a:r>
                <a:rPr lang="id-ID" sz="1000" dirty="0" smtClean="0"/>
                <a:t>Database</a:t>
              </a:r>
              <a:endParaRPr lang="en-US" sz="1000" dirty="0" smtClean="0"/>
            </a:p>
            <a:p>
              <a:r>
                <a:rPr lang="en-US" sz="1000" dirty="0" smtClean="0"/>
                <a:t>4.    </a:t>
              </a:r>
              <a:r>
                <a:rPr lang="en-US" sz="1000" dirty="0" err="1" smtClean="0"/>
                <a:t>Desain</a:t>
              </a:r>
              <a:r>
                <a:rPr lang="en-US" sz="1000" dirty="0" smtClean="0"/>
                <a:t> </a:t>
              </a:r>
              <a:r>
                <a:rPr lang="id-ID" sz="1000" dirty="0" smtClean="0"/>
                <a:t>Teknologi</a:t>
              </a: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280" y="9300"/>
              <a:ext cx="3645" cy="4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Desain</a:t>
              </a:r>
              <a:r>
                <a:rPr lang="en-US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Sistem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52400" y="4038601"/>
            <a:ext cx="2514600" cy="914400"/>
            <a:chOff x="6435" y="9570"/>
            <a:chExt cx="3645" cy="1665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435" y="9990"/>
              <a:ext cx="3645" cy="124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Font typeface="+mj-lt"/>
                <a:buAutoNum type="arabicPeriod"/>
              </a:pPr>
              <a:r>
                <a:rPr lang="id-ID" sz="1100" dirty="0" smtClean="0"/>
                <a:t>Microsoft Visual</a:t>
              </a:r>
              <a:r>
                <a:rPr lang="en-US" sz="1100" dirty="0" smtClean="0"/>
                <a:t> Basic Net 2010</a:t>
              </a:r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smtClean="0"/>
                <a:t>Database </a:t>
              </a:r>
              <a:r>
                <a:rPr lang="en-US" sz="1100" dirty="0" err="1" smtClean="0"/>
                <a:t>MyS</a:t>
              </a:r>
              <a:r>
                <a:rPr lang="id-ID" sz="1100" dirty="0" smtClean="0"/>
                <a:t>QL</a:t>
              </a:r>
              <a:endParaRPr lang="en-US" sz="11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Crystall</a:t>
              </a:r>
              <a:r>
                <a:rPr lang="en-US" sz="1100" dirty="0" smtClean="0"/>
                <a:t> Report For VB </a:t>
              </a:r>
              <a:r>
                <a:rPr lang="en-US" sz="1100" dirty="0" smtClean="0"/>
                <a:t>Net</a:t>
              </a:r>
              <a:endParaRPr lang="en-US" sz="1100" dirty="0" smtClean="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435" y="9570"/>
              <a:ext cx="3645" cy="4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Pembangunan </a:t>
              </a: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Sistem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481358" y="3927458"/>
            <a:ext cx="1741805" cy="828675"/>
            <a:chOff x="6795" y="11610"/>
            <a:chExt cx="2910" cy="1080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795" y="12030"/>
              <a:ext cx="2910" cy="6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White Box.</a:t>
              </a: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lvl="0" indent="-342900" algn="just">
                <a:lnSpc>
                  <a:spcPct val="115000"/>
                </a:lnSpc>
                <a:spcAft>
                  <a:spcPts val="1000"/>
                </a:spcAft>
                <a:buFont typeface="+mj-lt"/>
                <a:buAutoNum type="arabicPeriod"/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Black Box.</a:t>
              </a: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795" y="11610"/>
              <a:ext cx="2910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Pengujian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6096001" y="3886200"/>
            <a:ext cx="2895600" cy="914400"/>
            <a:chOff x="2265" y="11708"/>
            <a:chExt cx="4215" cy="1490"/>
          </a:xfrm>
        </p:grpSpPr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265" y="12150"/>
              <a:ext cx="4215" cy="104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 err="1" smtClean="0"/>
                <a:t>Badan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Ketahanan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Pangan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dan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Pusat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Informasi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Jagung</a:t>
              </a:r>
              <a:r>
                <a:rPr lang="id-ID" sz="1200" dirty="0" smtClean="0"/>
                <a:t> Provinsi Gorontalo</a:t>
              </a:r>
              <a:endParaRPr lang="en-US" sz="1200" dirty="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265" y="11708"/>
              <a:ext cx="4215" cy="4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Implementasi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013555" y="5029546"/>
            <a:ext cx="4677411" cy="1828454"/>
            <a:chOff x="2325" y="12495"/>
            <a:chExt cx="7815" cy="2415"/>
          </a:xfrm>
        </p:grpSpPr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325" y="12960"/>
              <a:ext cx="7815" cy="19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mengetahui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cara</a:t>
              </a:r>
              <a:r>
                <a:rPr lang="en-US" sz="1100" dirty="0" smtClean="0"/>
                <a:t> m</a:t>
              </a:r>
              <a:r>
                <a:rPr lang="id-ID" sz="1100" dirty="0" smtClean="0"/>
                <a:t>erekayasa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sebuah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Pendukung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Keputusan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b="1" dirty="0" smtClean="0"/>
                <a:t> </a:t>
              </a:r>
              <a:r>
                <a:rPr lang="en-US" sz="1100" dirty="0" err="1" smtClean="0"/>
                <a:t>Pada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Badan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Pusat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Informasi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Jagung</a:t>
              </a:r>
              <a:r>
                <a:rPr lang="id-ID" sz="1100" dirty="0" smtClean="0"/>
                <a:t> Provinsi Gorontalo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dengan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menggunakan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metode</a:t>
              </a:r>
              <a:r>
                <a:rPr lang="en-US" sz="1100" dirty="0" smtClean="0"/>
                <a:t> </a:t>
              </a:r>
              <a:r>
                <a:rPr lang="en-US" sz="1100" i="1" dirty="0" smtClean="0"/>
                <a:t>TOPSIS</a:t>
              </a:r>
              <a:endParaRPr lang="en-US" sz="11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mengetahui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hasil</a:t>
              </a:r>
              <a:r>
                <a:rPr lang="en-US" sz="1100" dirty="0" smtClean="0"/>
                <a:t> p</a:t>
              </a:r>
              <a:r>
                <a:rPr lang="id-ID" sz="1100" dirty="0" smtClean="0"/>
                <a:t>enerapan metode </a:t>
              </a:r>
              <a:r>
                <a:rPr lang="id-ID" sz="1100" i="1" dirty="0" smtClean="0"/>
                <a:t>TOPSIS</a:t>
              </a:r>
              <a:r>
                <a:rPr lang="id-ID" sz="1100" dirty="0" smtClean="0"/>
                <a:t> dalam </a:t>
              </a:r>
              <a:r>
                <a:rPr lang="en-US" sz="1100" dirty="0" err="1" smtClean="0"/>
                <a:t>pembuatan</a:t>
              </a:r>
              <a:r>
                <a:rPr lang="id-ID" sz="1100" dirty="0" smtClean="0"/>
                <a:t> Sistem Pendukung Keputusan 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.</a:t>
              </a:r>
              <a:endParaRPr lang="en-US" sz="1100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325" y="12495"/>
              <a:ext cx="7815" cy="46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Tujuan</a:t>
              </a:r>
              <a:endParaRPr lang="id-ID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421818" y="76742"/>
            <a:ext cx="3330933" cy="2285415"/>
            <a:chOff x="377" y="124"/>
            <a:chExt cx="3633" cy="3703"/>
          </a:xfrm>
        </p:grpSpPr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77" y="849"/>
              <a:ext cx="3633" cy="297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/>
              <a:endParaRPr lang="en-US" sz="11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Bagaimana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cara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sebuah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Pendukung</a:t>
              </a:r>
              <a:r>
                <a:rPr lang="en-US" sz="1100" dirty="0" smtClean="0"/>
                <a:t>  </a:t>
              </a:r>
              <a:r>
                <a:rPr lang="en-US" sz="1100" dirty="0" smtClean="0"/>
                <a:t>    </a:t>
              </a:r>
              <a:r>
                <a:rPr lang="en-US" sz="1100" dirty="0" err="1" smtClean="0"/>
                <a:t>Keputusan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id-ID" sz="1100" dirty="0" smtClean="0"/>
                <a:t> m</a:t>
              </a:r>
              <a:r>
                <a:rPr lang="en-US" sz="1100" dirty="0" err="1" smtClean="0"/>
                <a:t>enggunakan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Metode</a:t>
              </a:r>
              <a:r>
                <a:rPr lang="en-US" sz="1100" dirty="0" smtClean="0"/>
                <a:t> </a:t>
              </a:r>
              <a:r>
                <a:rPr lang="id-ID" sz="1100" i="1" dirty="0" smtClean="0"/>
                <a:t>TOPSIS</a:t>
              </a:r>
              <a:r>
                <a:rPr lang="en-US" sz="1100" dirty="0" smtClean="0"/>
                <a:t> ?</a:t>
              </a:r>
            </a:p>
            <a:p>
              <a:pPr marL="228600" lvl="0" indent="-228600">
                <a:buFont typeface="+mj-lt"/>
                <a:buAutoNum type="arabicPeriod"/>
              </a:pPr>
              <a:r>
                <a:rPr lang="id-ID" sz="1100" dirty="0" smtClean="0"/>
                <a:t>Bagaimana hasil penerapan Metode </a:t>
              </a:r>
              <a:r>
                <a:rPr lang="id-ID" sz="1100" i="1" dirty="0" smtClean="0"/>
                <a:t>TOPSIS</a:t>
              </a:r>
              <a:r>
                <a:rPr lang="id-ID" sz="1100" dirty="0" smtClean="0"/>
                <a:t> 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Pendukung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Keputusan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?</a:t>
              </a:r>
              <a:endParaRPr lang="en-US" sz="1100" dirty="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77" y="124"/>
              <a:ext cx="3633" cy="7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Masalah</a:t>
              </a:r>
              <a:endParaRPr lang="id-ID" sz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6324600" y="152398"/>
            <a:ext cx="2556235" cy="1829264"/>
            <a:chOff x="6435" y="7209"/>
            <a:chExt cx="3703" cy="1818"/>
          </a:xfrm>
        </p:grpSpPr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6463" y="7558"/>
              <a:ext cx="3645" cy="146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err="1" smtClean="0"/>
                <a:t>Badan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Pusat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Informasi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Jagung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Provinsi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membutuhkan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suatu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Pendukung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Keputusan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id-ID" sz="1100" dirty="0" smtClean="0"/>
                <a:t>Pe</a:t>
              </a:r>
              <a:r>
                <a:rPr lang="en-US" sz="1100" dirty="0" err="1" smtClean="0"/>
                <a:t>nentuan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Kewaspadaan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Gizi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dalam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mewujudkan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ketahanan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pangan</a:t>
              </a:r>
              <a:r>
                <a:rPr lang="en-US" sz="1100" dirty="0" smtClean="0"/>
                <a:t>.</a:t>
              </a:r>
            </a:p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endParaRPr lang="id-ID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6435" y="7209"/>
              <a:ext cx="3703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Peluang</a:t>
              </a:r>
              <a:endParaRPr lang="id-ID" sz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rot="5400000">
            <a:off x="7581106" y="2095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096000" y="29718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 flipH="1" flipV="1">
            <a:off x="5180806" y="2057400"/>
            <a:ext cx="1829594" cy="7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0800000">
            <a:off x="5791200" y="1143000"/>
            <a:ext cx="3048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10800000">
            <a:off x="5410200" y="33528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10800000" flipV="1">
            <a:off x="2362200" y="2971800"/>
            <a:ext cx="838200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2667000" y="44196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257800" y="43434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5400000">
            <a:off x="914400" y="39624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8" idx="2"/>
          </p:cNvCxnSpPr>
          <p:nvPr/>
        </p:nvCxnSpPr>
        <p:spPr>
          <a:xfrm rot="5400000">
            <a:off x="6972301" y="5372100"/>
            <a:ext cx="1143000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0800000">
            <a:off x="6705600" y="59436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-560218" y="877669"/>
            <a:ext cx="34558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Kerangka</a:t>
            </a:r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Pikir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981200" y="0"/>
          <a:ext cx="6629400" cy="6858000"/>
        </p:xfrm>
        <a:graphic>
          <a:graphicData uri="http://schemas.openxmlformats.org/presentationml/2006/ole">
            <p:oleObj spid="_x0000_s8193" name="Visio" r:id="rId3" imgW="7406908" imgH="9635819" progId="Visio.Drawing.11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 rot="19001164">
            <a:off x="-2630144" y="3013501"/>
            <a:ext cx="71668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Right"/>
              <a:lightRig rig="threePt" dir="t"/>
            </a:scene3d>
          </a:bodyPr>
          <a:lstStyle/>
          <a:p>
            <a:pPr algn="ctr"/>
            <a:r>
              <a:rPr lang="en-US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Analisis</a:t>
            </a:r>
            <a:r>
              <a:rPr lang="en-US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Sistem</a:t>
            </a:r>
            <a:r>
              <a:rPr lang="en-US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Berjalan</a:t>
            </a:r>
            <a:endParaRPr lang="en-US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6680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-76200" y="5343043"/>
            <a:ext cx="944307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Entry </a:t>
            </a:r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riteria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Bobot</a:t>
            </a:r>
            <a:endParaRPr lang="id-ID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20508" y="5343043"/>
            <a:ext cx="944307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Entry </a:t>
            </a:r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Sub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Kriteria</a:t>
            </a:r>
            <a:endParaRPr lang="id-ID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07360" y="5343041"/>
            <a:ext cx="944307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dirty="0" err="1" smtClean="0"/>
              <a:t>Hitung</a:t>
            </a:r>
            <a:r>
              <a:rPr lang="en-US" sz="1200" dirty="0" smtClean="0"/>
              <a:t> </a:t>
            </a:r>
            <a:r>
              <a:rPr lang="en-US" sz="1200" dirty="0" err="1" smtClean="0"/>
              <a:t>Metode</a:t>
            </a:r>
            <a:r>
              <a:rPr lang="en-US" sz="1200" dirty="0" smtClean="0"/>
              <a:t> </a:t>
            </a:r>
            <a:r>
              <a:rPr lang="en-US" sz="1200" dirty="0" err="1" smtClean="0"/>
              <a:t>Topsis</a:t>
            </a:r>
            <a:endParaRPr lang="id-ID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3710656" y="5343041"/>
            <a:ext cx="944307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200" dirty="0" smtClean="0">
                <a:latin typeface="Times New Roman" pitchFamily="18" charset="0"/>
                <a:cs typeface="Times New Roman" pitchFamily="18" charset="0"/>
              </a:rPr>
              <a:t>Proses </a:t>
            </a:r>
            <a:r>
              <a:rPr lang="id-ID" sz="1200" dirty="0" smtClean="0">
                <a:latin typeface="Times New Roman" pitchFamily="18" charset="0"/>
                <a:cs typeface="Times New Roman" pitchFamily="18" charset="0"/>
              </a:rPr>
              <a:t>Data Penilaian</a:t>
            </a:r>
            <a:endParaRPr lang="id-ID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17216" y="5343043"/>
            <a:ext cx="1006984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Entry Data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Kecamatan</a:t>
            </a:r>
            <a:endParaRPr lang="id-ID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1" y="5343044"/>
            <a:ext cx="914399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200" dirty="0" smtClean="0">
                <a:latin typeface="Times New Roman" pitchFamily="18" charset="0"/>
                <a:cs typeface="Times New Roman" pitchFamily="18" charset="0"/>
              </a:rPr>
              <a:t>Pemb</a:t>
            </a:r>
            <a:r>
              <a:rPr lang="id-ID" sz="1200" dirty="0" smtClean="0">
                <a:latin typeface="Times New Roman" pitchFamily="18" charset="0"/>
                <a:cs typeface="Times New Roman" pitchFamily="18" charset="0"/>
              </a:rPr>
              <a:t>. Lap. Kriteria</a:t>
            </a:r>
            <a:endParaRPr lang="id-ID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315201" y="5343044"/>
            <a:ext cx="990600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Pemb</a:t>
            </a:r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. Lap.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Penilaian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Kecamatan</a:t>
            </a:r>
            <a:endParaRPr lang="id-ID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428293" y="5343044"/>
            <a:ext cx="944307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Pemb</a:t>
            </a:r>
            <a:r>
              <a:rPr lang="id-ID" sz="1100" dirty="0" smtClean="0">
                <a:latin typeface="Times New Roman" pitchFamily="18" charset="0"/>
                <a:cs typeface="Times New Roman" pitchFamily="18" charset="0"/>
              </a:rPr>
              <a:t>. Lap.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Preferensi</a:t>
            </a:r>
            <a:endParaRPr lang="id-ID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80242" y="3127981"/>
            <a:ext cx="1424844" cy="12142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ntry Data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2538" y="3127981"/>
            <a:ext cx="1424844" cy="12142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Transaksi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086600" y="3127981"/>
            <a:ext cx="1447800" cy="12142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Pembuatan Laporan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81400" y="533400"/>
            <a:ext cx="2362199" cy="15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SPK Pe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nentuan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SKPG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Mewujudkan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Ketahanan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Pangan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71600" y="2590800"/>
            <a:ext cx="6477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6" idx="2"/>
            <a:endCxn id="14" idx="0"/>
          </p:cNvCxnSpPr>
          <p:nvPr/>
        </p:nvCxnSpPr>
        <p:spPr>
          <a:xfrm rot="5400000">
            <a:off x="4258328" y="2623808"/>
            <a:ext cx="1000805" cy="7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7582694" y="28575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104900" y="28575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81000" y="4800600"/>
            <a:ext cx="220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038600" y="4800600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705600" y="4800600"/>
            <a:ext cx="228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581400" y="914400"/>
            <a:ext cx="23622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572000" y="499646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0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62000" y="3429000"/>
            <a:ext cx="1447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77920" y="30904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4038600" y="3429000"/>
            <a:ext cx="1447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5452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7086600" y="3429000"/>
            <a:ext cx="1447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69620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3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49" name="Straight Connector 48"/>
          <p:cNvCxnSpPr>
            <a:stCxn id="13" idx="2"/>
            <a:endCxn id="6" idx="0"/>
          </p:cNvCxnSpPr>
          <p:nvPr/>
        </p:nvCxnSpPr>
        <p:spPr>
          <a:xfrm rot="5400000">
            <a:off x="992259" y="4842637"/>
            <a:ext cx="1000809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9" idx="0"/>
          </p:cNvCxnSpPr>
          <p:nvPr/>
        </p:nvCxnSpPr>
        <p:spPr>
          <a:xfrm rot="16200000" flipH="1">
            <a:off x="2334532" y="5056867"/>
            <a:ext cx="542444" cy="2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5" idx="0"/>
          </p:cNvCxnSpPr>
          <p:nvPr/>
        </p:nvCxnSpPr>
        <p:spPr>
          <a:xfrm rot="16200000" flipH="1">
            <a:off x="117256" y="5064344"/>
            <a:ext cx="542443" cy="14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4571206" y="4571206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3772694" y="5067300"/>
            <a:ext cx="532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5143500" y="50673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15" idx="2"/>
            <a:endCxn id="11" idx="0"/>
          </p:cNvCxnSpPr>
          <p:nvPr/>
        </p:nvCxnSpPr>
        <p:spPr>
          <a:xfrm rot="16200000" flipH="1">
            <a:off x="7310095" y="4842638"/>
            <a:ext cx="100081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134" idx="0"/>
          </p:cNvCxnSpPr>
          <p:nvPr/>
        </p:nvCxnSpPr>
        <p:spPr>
          <a:xfrm rot="16200000" flipH="1">
            <a:off x="8651901" y="5064100"/>
            <a:ext cx="533399" cy="6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endCxn id="10" idx="0"/>
          </p:cNvCxnSpPr>
          <p:nvPr/>
        </p:nvCxnSpPr>
        <p:spPr>
          <a:xfrm rot="16200000" flipH="1">
            <a:off x="6434378" y="5071821"/>
            <a:ext cx="54244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0" y="5638800"/>
            <a:ext cx="8382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990600" y="5638800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133600" y="5638800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524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1.1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2954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1.2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3622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1.3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3733800" y="5637212"/>
            <a:ext cx="914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9624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2.1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>
            <a:off x="4800600" y="5637212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51054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2.2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6248400" y="5638800"/>
            <a:ext cx="914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315200" y="5637212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8458200" y="5638800"/>
            <a:ext cx="914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64770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3.1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6200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3.2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686800" y="5334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3.3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-609600" y="838200"/>
            <a:ext cx="47019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Diagram </a:t>
            </a:r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Berjenjang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28600" y="762000"/>
          <a:ext cx="3962399" cy="5943600"/>
        </p:xfrm>
        <a:graphic>
          <a:graphicData uri="http://schemas.openxmlformats.org/presentationml/2006/ole">
            <p:oleObj spid="_x0000_s24578" name="Visio" r:id="rId3" imgW="4479399" imgH="7886919" progId="Visio.Drawing.11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4267200" y="1066800"/>
            <a:ext cx="2074393" cy="14773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</a:rPr>
              <a:t>Dik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N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15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E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P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R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7200" y="4343400"/>
            <a:ext cx="4953000" cy="23083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</a:rPr>
              <a:t>Jalur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 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1  : 1-2-15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2 : 1-2-3-4-13-14-15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3 : 1-2-3-4-5-6-7-9-10, ...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4 : 1-2-3-4-5-6-8-9-10-11-13-14-15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5 : 1-2-3-4-5-6-7-9-10-11-13-14-2,3,…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Jalur</a:t>
            </a:r>
            <a:r>
              <a:rPr lang="en-US" dirty="0" smtClean="0">
                <a:solidFill>
                  <a:schemeClr val="bg1"/>
                </a:solidFill>
              </a:rPr>
              <a:t>  6 : 1-2-3-4-5-6-7-9-10,12-13-14-15</a:t>
            </a: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7200" y="2589074"/>
            <a:ext cx="4876800" cy="17543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E – N + 2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19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-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15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+ 2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P + 1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5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+ 1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VG =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4600" y="0"/>
            <a:ext cx="3627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Flowgraph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316038"/>
            <a:ext cx="7772400" cy="1363662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smtClean="0"/>
              <a:t>:</a:t>
            </a:r>
            <a:r>
              <a:rPr smtClean="0"/>
              <a:t/>
            </a:r>
            <a:br>
              <a:rPr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563469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pengujian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disimpulkan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Dapat diketahui cara merekayasa 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Sistem Pendukung Keputusan </a:t>
            </a:r>
            <a:r>
              <a:rPr kumimoji="0" lang="id-ID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nentuan Sistem Kewaspadaan Pangan dan Gizi Dalam Mewujudkan Ketahanan Pangan</a:t>
            </a:r>
            <a:r>
              <a:rPr kumimoji="0" lang="id-ID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Dengan Metode </a:t>
            </a:r>
            <a:r>
              <a:rPr kumimoji="0" lang="en-US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TOPSIS</a:t>
            </a:r>
            <a:r>
              <a:rPr kumimoji="0" lang="id-ID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id-ID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ada 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Badan Ketahanan Pangan dan Pusat Informasi Jagung</a:t>
            </a:r>
            <a:r>
              <a:rPr kumimoji="0" lang="id-ID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Provinsi Gorontalo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28850" y="5399088"/>
            <a:ext cx="460375" cy="3254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127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2133601"/>
            <a:ext cx="914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Dapat diketahui hasil penerapan metode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TOPSIS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dalam membangun Sistem Pendukung Keputusan Pe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nentuan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SKPG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Dalam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Mewujudkan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Ketahanan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Pangan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dan Sistem Pendukung Keputusan yang dibangun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apat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membantu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pihak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pengambil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keputusan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dalam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menentukan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yang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lebih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berhak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dapatkan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bantuan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Kecamatan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rawan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pangan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karena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sudah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didasarkan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pada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kriteria-kriteria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nilai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bobot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yang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sudah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ditentukan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dimana sistem dibuat dengan menentukan nilai bobot untuk setiap atribut. Kemudian dilakukan perangkingan untuk menentukan alternatif yang optimal yaitu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Kecamatan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yang akan dipilih. Hal ini dibuktikan dengan hasil pengujian yang dilakukan dengan metode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white box testing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dan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bases path testing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yang menghasilkan nilai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V(G) = CC, dimana V(G) =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dan CC =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sehingga didapat bahwa logika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flowchart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nilai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preferensi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adalah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benar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serta perankingan adalah benar dan berdasarkan pengujian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black box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yang meliputi uji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input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proses dan </a:t>
            </a:r>
            <a:r>
              <a:rPr kumimoji="0" lang="id-ID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output </a:t>
            </a:r>
            <a:r>
              <a:rPr kumimoji="0" lang="id-ID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dengan mengacu pada rancangan perangkat lunak yang sudah dibuat telah terpenuhi dengan hasil sesuai dengan rancangan.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400" y="381000"/>
            <a:ext cx="4139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Kesimpulan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    “T E R I M A   </a:t>
            </a:r>
          </a:p>
          <a:p>
            <a:r>
              <a:rPr lang="en-US" sz="4800" b="1" dirty="0" smtClean="0">
                <a:solidFill>
                  <a:srgbClr val="00B0F0"/>
                </a:solidFill>
              </a:rPr>
              <a:t>                     K A S I H”</a:t>
            </a:r>
            <a:endParaRPr lang="en-US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6359</TotalTime>
  <Words>615</Words>
  <Application>Microsoft Office PowerPoint</Application>
  <PresentationFormat>On-screen Show (4:3)</PresentationFormat>
  <Paragraphs>108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Flow</vt:lpstr>
      <vt:lpstr>Visio</vt:lpstr>
      <vt:lpstr>Microsoft Visio Drawing</vt:lpstr>
      <vt:lpstr>SISTEM  PENDUKUNG  KEPUTUSAN  PENENTUAN SISTEM KEWASPADAAN PANGAN DAN GIZI DALAM MEWUJUDKAN KETAHANAN PANGAN MENGGUNAKAN METODE TOPSIS     </vt:lpstr>
      <vt:lpstr>Slide 2</vt:lpstr>
      <vt:lpstr>Slide 3</vt:lpstr>
      <vt:lpstr> </vt:lpstr>
      <vt:lpstr>Slide 5</vt:lpstr>
      <vt:lpstr>: 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PENDUKUNG KEPUTUSAN PEMILIHAN KELURAHAN BERPRESTASIMENGGUNAKAN METODE TOPSIS</dc:title>
  <dc:creator>Windows7</dc:creator>
  <cp:lastModifiedBy>Computer</cp:lastModifiedBy>
  <cp:revision>131</cp:revision>
  <dcterms:created xsi:type="dcterms:W3CDTF">2015-02-22T06:36:25Z</dcterms:created>
  <dcterms:modified xsi:type="dcterms:W3CDTF">2017-04-20T16:11:39Z</dcterms:modified>
</cp:coreProperties>
</file>